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820" r:id="rId5"/>
    <p:sldId id="837" r:id="rId6"/>
    <p:sldId id="834" r:id="rId7"/>
    <p:sldId id="835" r:id="rId8"/>
    <p:sldId id="836" r:id="rId9"/>
    <p:sldId id="838" r:id="rId10"/>
    <p:sldId id="839" r:id="rId11"/>
    <p:sldId id="840" r:id="rId12"/>
    <p:sldId id="841" r:id="rId13"/>
    <p:sldId id="842" r:id="rId14"/>
    <p:sldId id="843" r:id="rId15"/>
    <p:sldId id="83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C9B"/>
    <a:srgbClr val="562F08"/>
    <a:srgbClr val="E3CBBA"/>
    <a:srgbClr val="853F00"/>
    <a:srgbClr val="F7F7F7"/>
    <a:srgbClr val="E6E6E6"/>
    <a:srgbClr val="1C1E26"/>
    <a:srgbClr val="303342"/>
    <a:srgbClr val="485F74"/>
    <a:srgbClr val="354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25815-E6F4-4430-AAA1-5E405EE6A378}" v="4" dt="2025-08-05T13:08:10.013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58" autoAdjust="0"/>
  </p:normalViewPr>
  <p:slideViewPr>
    <p:cSldViewPr snapToGrid="0">
      <p:cViewPr varScale="1">
        <p:scale>
          <a:sx n="96" d="100"/>
          <a:sy n="96" d="100"/>
        </p:scale>
        <p:origin x="1152" y="312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aaltofi-my.sharepoint.com/personal/mirko_laine_aalto_fi/Documents/Coffee%20Sales%20Dashboard%20Mirko%20Lai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aaltofi-my.sharepoint.com/personal/mirko_laine_aalto_fi/Documents/Coffee%20Sales%20Dashboard%20Mirko%20Lai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aaltofi-my.sharepoint.com/personal/mirko_laine_aalto_fi/Documents/Coffee%20Sales%20Dashboard%20Mirko%20Lai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aaltofi-my.sharepoint.com/personal/mirko_laine_aalto_fi/Documents/Coffee%20Sales%20Dashboard%20Mirko%20Lain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Sales Dashboard Mirko Laine.xlsx]Total Sales by Coffee Type!Total Sales by Coffee Type Bar Chart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Total Sales by Coffee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lumMod val="50000"/>
            </a:schemeClr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>
              <a:lumMod val="50000"/>
            </a:schemeClr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4">
              <a:lumMod val="50000"/>
            </a:schemeClr>
          </a:soli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Sales by Coffee Type'!$B$3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09E0-4B31-A3F2-B09885DA5DF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09E0-4B31-A3F2-B09885DA5DF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Sales by Coffee Type'!$A$4:$A$7</c:f>
              <c:strCache>
                <c:ptCount val="4"/>
                <c:pt idx="0">
                  <c:v>Excelsa</c:v>
                </c:pt>
                <c:pt idx="1">
                  <c:v>Liberica</c:v>
                </c:pt>
                <c:pt idx="2">
                  <c:v>Arabica</c:v>
                </c:pt>
                <c:pt idx="3">
                  <c:v>Robusta</c:v>
                </c:pt>
              </c:strCache>
            </c:strRef>
          </c:cat>
          <c:val>
            <c:numRef>
              <c:f>'Total Sales by Coffee Type'!$B$4:$B$7</c:f>
              <c:numCache>
                <c:formatCode>"$"#,##0.00</c:formatCode>
                <c:ptCount val="4"/>
                <c:pt idx="0">
                  <c:v>12306.439999999995</c:v>
                </c:pt>
                <c:pt idx="1">
                  <c:v>12054.074999999995</c:v>
                </c:pt>
                <c:pt idx="2">
                  <c:v>11768.494999999997</c:v>
                </c:pt>
                <c:pt idx="3">
                  <c:v>9005.2450000000099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E0-4B31-A3F2-B09885DA5D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43307968"/>
        <c:axId val="2043297888"/>
      </c:barChart>
      <c:catAx>
        <c:axId val="204330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3297888"/>
        <c:crosses val="autoZero"/>
        <c:auto val="1"/>
        <c:lblAlgn val="ctr"/>
        <c:lblOffset val="100"/>
        <c:noMultiLvlLbl val="0"/>
      </c:catAx>
      <c:valAx>
        <c:axId val="20432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330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2">
        <a:lumMod val="10000"/>
        <a:lumOff val="90000"/>
      </a:scheme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Sales Dashboard Mirko Laine.xlsx]Top 5 Customers!Top 5 Customers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tx1"/>
                </a:solidFill>
              </a:rPr>
              <a:t>Top</a:t>
            </a:r>
            <a:r>
              <a:rPr lang="en-US" sz="2000" baseline="0">
                <a:solidFill>
                  <a:schemeClr val="tx1"/>
                </a:solidFill>
              </a:rPr>
              <a:t> 5 Customers</a:t>
            </a:r>
            <a:endParaRPr lang="en-US" sz="200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3.0529213091503502E-2"/>
              <c:y val="-3.88168170154446E-17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3.2136013780530125E-2"/>
              <c:y val="-0.13974215555025768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0888408957344503E-2"/>
              <c:y val="-1.552672680617784E-16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0888408957344503E-2"/>
              <c:y val="-1.552672680617784E-16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3.0529213091503502E-2"/>
              <c:y val="-3.88168170154446E-17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3.2136013780530125E-2"/>
              <c:y val="-0.13974215555025768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0888408957344503E-2"/>
              <c:y val="-1.552672680617784E-16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3.0529213091503502E-2"/>
              <c:y val="-3.88168170154446E-17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3.2136013780530125E-2"/>
              <c:y val="-0.13974215555025768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5 Customers'!$B$3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0F-4771-9992-61ABF712F7E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0F-4771-9992-61ABF712F7E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40F-4771-9992-61ABF712F7E5}"/>
              </c:ext>
            </c:extLst>
          </c:dPt>
          <c:dLbls>
            <c:dLbl>
              <c:idx val="0"/>
              <c:layout>
                <c:manualLayout>
                  <c:x val="2.0888408957344503E-2"/>
                  <c:y val="-1.552672680617784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0F-4771-9992-61ABF712F7E5}"/>
                </c:ext>
              </c:extLst>
            </c:dLbl>
            <c:dLbl>
              <c:idx val="3"/>
              <c:layout>
                <c:manualLayout>
                  <c:x val="3.0529213091503502E-2"/>
                  <c:y val="-3.88168170154446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0F-4771-9992-61ABF712F7E5}"/>
                </c:ext>
              </c:extLst>
            </c:dLbl>
            <c:dLbl>
              <c:idx val="4"/>
              <c:layout>
                <c:manualLayout>
                  <c:x val="-3.2136013780530125E-2"/>
                  <c:y val="-0.1397421555502576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0F-4771-9992-61ABF712F7E5}"/>
                </c:ext>
              </c:extLst>
            </c:dLbl>
            <c:numFmt formatCode="[$$-409]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Customers'!$A$4:$A$9</c:f>
              <c:strCache>
                <c:ptCount val="5"/>
                <c:pt idx="0">
                  <c:v>Don Flintiff</c:v>
                </c:pt>
                <c:pt idx="1">
                  <c:v>Nealson Cuttler</c:v>
                </c:pt>
                <c:pt idx="2">
                  <c:v>Terri Farra</c:v>
                </c:pt>
                <c:pt idx="3">
                  <c:v>Brenn Dundredge</c:v>
                </c:pt>
                <c:pt idx="4">
                  <c:v>Allis Wilmore</c:v>
                </c:pt>
              </c:strCache>
            </c:strRef>
          </c:cat>
          <c:val>
            <c:numRef>
              <c:f>'Top 5 Customers'!$B$4:$B$9</c:f>
              <c:numCache>
                <c:formatCode>#,##0.00\ "€"</c:formatCode>
                <c:ptCount val="5"/>
                <c:pt idx="0">
                  <c:v>278.01</c:v>
                </c:pt>
                <c:pt idx="1">
                  <c:v>281.67499999999995</c:v>
                </c:pt>
                <c:pt idx="2">
                  <c:v>289.11</c:v>
                </c:pt>
                <c:pt idx="3">
                  <c:v>307.04499999999996</c:v>
                </c:pt>
                <c:pt idx="4">
                  <c:v>317.06999999999994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0F-4771-9992-61ABF712F7E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69615487"/>
        <c:axId val="1069612607"/>
      </c:barChart>
      <c:catAx>
        <c:axId val="10696154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612607"/>
        <c:crosses val="autoZero"/>
        <c:auto val="1"/>
        <c:lblAlgn val="ctr"/>
        <c:lblOffset val="100"/>
        <c:noMultiLvlLbl val="0"/>
      </c:catAx>
      <c:valAx>
        <c:axId val="106961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[$$-409]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615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2">
        <a:lumMod val="10000"/>
        <a:lumOff val="90000"/>
      </a:scheme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[Coffee Sales Dashboard Mirko Laine.xlsx]Sales by Country!Sales by Country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tx1"/>
                </a:solidFill>
              </a:rPr>
              <a:t>Sales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4.3361805773253291E-2"/>
              <c:y val="4.9629614577195672E-3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4.3361805773253291E-2"/>
              <c:y val="4.9629614577195672E-3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4.3361805773253291E-2"/>
              <c:y val="4.9629614577195672E-3"/>
            </c:manualLayout>
          </c:layout>
          <c:numFmt formatCode="[$$-409]#,##0.0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'Sales by Country'!$B$3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B4-476D-839A-85C5EAE1775B}"/>
              </c:ext>
            </c:extLst>
          </c:dPt>
          <c:dLbls>
            <c:dLbl>
              <c:idx val="0"/>
              <c:layout>
                <c:manualLayout>
                  <c:x val="4.3361805773253291E-2"/>
                  <c:y val="4.962961457719567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6B4-476D-839A-85C5EAE1775B}"/>
                </c:ext>
              </c:extLst>
            </c:dLbl>
            <c:numFmt formatCode="[$$-409]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by Country'!$A$4:$A$6</c:f>
              <c:strCache>
                <c:ptCount val="3"/>
                <c:pt idx="0">
                  <c:v>United Kingdom</c:v>
                </c:pt>
                <c:pt idx="1">
                  <c:v>Ireland</c:v>
                </c:pt>
                <c:pt idx="2">
                  <c:v>United States</c:v>
                </c:pt>
              </c:strCache>
            </c:strRef>
          </c:cat>
          <c:val>
            <c:numRef>
              <c:f>'Sales by Country'!$B$4:$B$6</c:f>
              <c:numCache>
                <c:formatCode>#,##0\ "€"</c:formatCode>
                <c:ptCount val="3"/>
                <c:pt idx="0">
                  <c:v>2798.5050000000001</c:v>
                </c:pt>
                <c:pt idx="1">
                  <c:v>6696.8649999999989</c:v>
                </c:pt>
                <c:pt idx="2">
                  <c:v>35638.88499999998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4-476D-839A-85C5EAE177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98282639"/>
        <c:axId val="1198274479"/>
      </c:barChart>
      <c:catAx>
        <c:axId val="11982826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274479"/>
        <c:crosses val="autoZero"/>
        <c:auto val="1"/>
        <c:lblAlgn val="ctr"/>
        <c:lblOffset val="100"/>
        <c:noMultiLvlLbl val="0"/>
      </c:catAx>
      <c:valAx>
        <c:axId val="1198274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28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2">
        <a:lumMod val="10000"/>
        <a:lumOff val="90000"/>
      </a:scheme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solidFill>
                  <a:schemeClr val="tx1"/>
                </a:solidFill>
              </a:rPr>
              <a:t>Loyalty Card Adoption by Country</a:t>
            </a:r>
            <a:endParaRPr lang="en-US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'Loyalty Card comparison'!$G$2</c:f>
              <c:strCache>
                <c:ptCount val="1"/>
                <c:pt idx="0">
                  <c:v>No of Loyalty Card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'Loyalty Card comparison'!$F$3:$F$5</c:f>
              <c:strCache>
                <c:ptCount val="3"/>
                <c:pt idx="0">
                  <c:v>United States</c:v>
                </c:pt>
                <c:pt idx="1">
                  <c:v>Ireland</c:v>
                </c:pt>
                <c:pt idx="2">
                  <c:v>United Kingdom</c:v>
                </c:pt>
              </c:strCache>
            </c:strRef>
          </c:cat>
          <c:val>
            <c:numRef>
              <c:f>'Loyalty Card comparison'!$G$3:$G$5</c:f>
              <c:numCache>
                <c:formatCode>General</c:formatCode>
                <c:ptCount val="3"/>
                <c:pt idx="0">
                  <c:v>774</c:v>
                </c:pt>
                <c:pt idx="1">
                  <c:v>153</c:v>
                </c:pt>
                <c:pt idx="2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8B-4150-B64E-B82B7A371FC2}"/>
            </c:ext>
          </c:extLst>
        </c:ser>
        <c:ser>
          <c:idx val="1"/>
          <c:order val="1"/>
          <c:tx>
            <c:strRef>
              <c:f>'Loyalty Card comparison'!$H$2</c:f>
              <c:strCache>
                <c:ptCount val="1"/>
                <c:pt idx="0">
                  <c:v>Yes of Loyalty Card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'Loyalty Card comparison'!$F$3:$F$5</c:f>
              <c:strCache>
                <c:ptCount val="3"/>
                <c:pt idx="0">
                  <c:v>United States</c:v>
                </c:pt>
                <c:pt idx="1">
                  <c:v>Ireland</c:v>
                </c:pt>
                <c:pt idx="2">
                  <c:v>United Kingdom</c:v>
                </c:pt>
              </c:strCache>
            </c:strRef>
          </c:cat>
          <c:val>
            <c:numRef>
              <c:f>'Loyalty Card comparison'!$H$3:$H$5</c:f>
              <c:numCache>
                <c:formatCode>General</c:formatCode>
                <c:ptCount val="3"/>
                <c:pt idx="0">
                  <c:v>371</c:v>
                </c:pt>
                <c:pt idx="1">
                  <c:v>81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8B-4150-B64E-B82B7A371F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0939488"/>
        <c:axId val="1950939968"/>
      </c:barChart>
      <c:catAx>
        <c:axId val="195093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0939968"/>
        <c:crosses val="autoZero"/>
        <c:auto val="1"/>
        <c:lblAlgn val="ctr"/>
        <c:lblOffset val="100"/>
        <c:noMultiLvlLbl val="0"/>
      </c:catAx>
      <c:valAx>
        <c:axId val="195093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093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7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51CCD-1870-573D-9EB8-004BFE974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BA6E5-189F-0086-18CB-013981D31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C721-0DC4-E589-7D0F-75A370DDD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8603B-89D7-4FF4-6C6F-DFF315E58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8/6/2025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6780"/>
            <a:ext cx="10515600" cy="762338"/>
          </a:xfrm>
        </p:spPr>
        <p:txBody>
          <a:bodyPr>
            <a:noAutofit/>
          </a:bodyPr>
          <a:lstStyle/>
          <a:p>
            <a:r>
              <a:rPr lang="en-US" sz="2800" dirty="0"/>
              <a:t>Coffee Sales Performance Review: Strategic Insights &amp; Recommendations</a:t>
            </a: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23A4A343-1F81-7C3D-88E2-08A7C221C1F3}"/>
              </a:ext>
            </a:extLst>
          </p:cNvPr>
          <p:cNvSpPr txBox="1">
            <a:spLocks/>
          </p:cNvSpPr>
          <p:nvPr/>
        </p:nvSpPr>
        <p:spPr>
          <a:xfrm>
            <a:off x="3895885" y="5773098"/>
            <a:ext cx="10515600" cy="762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400" dirty="0"/>
              <a:t>Mirko Laine Dashboard Analysis</a:t>
            </a:r>
          </a:p>
        </p:txBody>
      </p:sp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11ACC-9880-E35B-3A40-B9C79E5C2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704A-421B-BCB1-A5B7-C567F273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12" y="210956"/>
            <a:ext cx="12192488" cy="838876"/>
          </a:xfrm>
        </p:spPr>
        <p:txBody>
          <a:bodyPr>
            <a:normAutofit/>
          </a:bodyPr>
          <a:lstStyle/>
          <a:p>
            <a:r>
              <a:rPr lang="en-US" dirty="0"/>
              <a:t>Loyalty Cards: A Lever for Revenue Growth?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6C904-DB66-5CC9-6A7F-396D97838AFE}"/>
              </a:ext>
            </a:extLst>
          </p:cNvPr>
          <p:cNvSpPr txBox="1"/>
          <p:nvPr/>
        </p:nvSpPr>
        <p:spPr>
          <a:xfrm>
            <a:off x="0" y="1213507"/>
            <a:ext cx="3543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Loyalty Card Customers Spend More per Order</a:t>
            </a: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Although loyalty card users make up only </a:t>
            </a:r>
            <a:r>
              <a:rPr lang="en-US" sz="1400" b="1" dirty="0"/>
              <a:t>46.35% of purchases</a:t>
            </a:r>
            <a:r>
              <a:rPr lang="en-US" sz="1400" dirty="0"/>
              <a:t>, they generate nearly </a:t>
            </a:r>
            <a:r>
              <a:rPr lang="en-US" sz="1400" b="1" dirty="0"/>
              <a:t>€20,918</a:t>
            </a:r>
            <a:r>
              <a:rPr lang="en-US" sz="1400" dirty="0"/>
              <a:t> in revenue.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Their </a:t>
            </a:r>
            <a:r>
              <a:rPr lang="en-US" sz="1400" b="1" dirty="0"/>
              <a:t>average basket size is significantly higher</a:t>
            </a:r>
            <a:r>
              <a:rPr lang="en-US" sz="1400" dirty="0"/>
              <a:t> than non-users.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Indicates potential for higher </a:t>
            </a:r>
            <a:r>
              <a:rPr lang="en-US" sz="1400" b="1" dirty="0"/>
              <a:t>Customer Lifetime Value (CLV)</a:t>
            </a:r>
            <a:r>
              <a:rPr lang="en-US" sz="1400" dirty="0"/>
              <a:t> among loyal customers.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F2733-254E-C811-A2DF-6E8DDB938B58}"/>
              </a:ext>
            </a:extLst>
          </p:cNvPr>
          <p:cNvSpPr txBox="1"/>
          <p:nvPr/>
        </p:nvSpPr>
        <p:spPr>
          <a:xfrm>
            <a:off x="76200" y="3654851"/>
            <a:ext cx="309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 Adoption Remains Concentrated in the U.S.</a:t>
            </a: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Over </a:t>
            </a:r>
            <a:r>
              <a:rPr lang="en-US" sz="1400" b="1" dirty="0"/>
              <a:t>70% of all loyalty card usage</a:t>
            </a:r>
            <a:r>
              <a:rPr lang="en-US" sz="1400" dirty="0"/>
              <a:t> occurs in the U.S. market.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Ireland and the U.K. lag significantly</a:t>
            </a:r>
            <a:r>
              <a:rPr lang="en-US" sz="1400" dirty="0"/>
              <a:t> in both adoption and spend.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Suggests untapped growth potential in these geographies.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648A2-6413-1775-4A01-9DFA5ADE4B35}"/>
              </a:ext>
            </a:extLst>
          </p:cNvPr>
          <p:cNvSpPr txBox="1"/>
          <p:nvPr/>
        </p:nvSpPr>
        <p:spPr>
          <a:xfrm>
            <a:off x="4088155" y="1213507"/>
            <a:ext cx="4015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3. Business Opportunity: Unlock Revenue in Underpenetrated Regions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Expand loyalty initiatives in </a:t>
            </a:r>
            <a:r>
              <a:rPr lang="en-US" sz="1400" b="1" dirty="0"/>
              <a:t>Ireland and the U.K.</a:t>
            </a:r>
            <a:r>
              <a:rPr lang="en-US" sz="1400" dirty="0"/>
              <a:t>, where adoption remains 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Incentivize sign-ups</a:t>
            </a:r>
            <a:r>
              <a:rPr lang="en-US" sz="1400" dirty="0"/>
              <a:t> with exclusive discounts, tiered benefits, or referral bonuses.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successful U.S. strategy as a model for other markets.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45AAD-FF3F-262E-19D3-5B56CA13230F}"/>
              </a:ext>
            </a:extLst>
          </p:cNvPr>
          <p:cNvSpPr txBox="1"/>
          <p:nvPr/>
        </p:nvSpPr>
        <p:spPr>
          <a:xfrm>
            <a:off x="8534400" y="1105784"/>
            <a:ext cx="353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Conclusion:</a:t>
            </a:r>
          </a:p>
          <a:p>
            <a:r>
              <a:rPr lang="en-US" sz="1600" b="1" dirty="0"/>
              <a:t>Loyalty card users generate disproportionately high revenue despite lower transaction count.</a:t>
            </a:r>
            <a:br>
              <a:rPr lang="en-US" sz="1600" dirty="0"/>
            </a:br>
            <a:r>
              <a:rPr lang="en-US" sz="1600" dirty="0"/>
              <a:t>Scaling the program into underperforming regions could unlock incremental sales and deepen customer engagement.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B01970C-8906-6045-8387-E94C95ACDC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517785"/>
              </p:ext>
            </p:extLst>
          </p:nvPr>
        </p:nvGraphicFramePr>
        <p:xfrm>
          <a:off x="3962400" y="363920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AD1A16-1BC8-2E01-D966-A473E864C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39803"/>
              </p:ext>
            </p:extLst>
          </p:nvPr>
        </p:nvGraphicFramePr>
        <p:xfrm>
          <a:off x="8648702" y="3639207"/>
          <a:ext cx="3416298" cy="274320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442437">
                  <a:extLst>
                    <a:ext uri="{9D8B030D-6E8A-4147-A177-3AD203B41FA5}">
                      <a16:colId xmlns:a16="http://schemas.microsoft.com/office/drawing/2014/main" val="4154345619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3665212253"/>
                    </a:ext>
                  </a:extLst>
                </a:gridCol>
                <a:gridCol w="1252643">
                  <a:extLst>
                    <a:ext uri="{9D8B030D-6E8A-4147-A177-3AD203B41FA5}">
                      <a16:colId xmlns:a16="http://schemas.microsoft.com/office/drawing/2014/main" val="2829863501"/>
                    </a:ext>
                  </a:extLst>
                </a:gridCol>
              </a:tblGrid>
              <a:tr h="794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Loyalty Card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Sales 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Sales</a:t>
                      </a:r>
                      <a:r>
                        <a:rPr lang="fi-FI" sz="1600" u="none" strike="noStrike" dirty="0">
                          <a:effectLst/>
                        </a:rPr>
                        <a:t> $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117516"/>
                  </a:ext>
                </a:extLst>
              </a:tr>
              <a:tr h="9745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53.65%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$24,216.41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014740"/>
                  </a:ext>
                </a:extLst>
              </a:tr>
              <a:tr h="9745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Yes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46.35%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$20,917.85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78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01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06086-5A63-A28C-F4B1-0FCE66E6A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B0A4-9BE8-BB61-8F35-B8C7BFD6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12" y="210956"/>
            <a:ext cx="12192488" cy="838876"/>
          </a:xfrm>
        </p:spPr>
        <p:txBody>
          <a:bodyPr>
            <a:normAutofit/>
          </a:bodyPr>
          <a:lstStyle/>
          <a:p>
            <a:r>
              <a:rPr lang="en-US" dirty="0"/>
              <a:t>strategic Conclusions &amp; Path Forward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135B2-78AC-3CD6-52E7-D71AE83AEE0C}"/>
              </a:ext>
            </a:extLst>
          </p:cNvPr>
          <p:cNvSpPr txBox="1"/>
          <p:nvPr/>
        </p:nvSpPr>
        <p:spPr>
          <a:xfrm>
            <a:off x="253512" y="1182232"/>
            <a:ext cx="11544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Revenue driven by seasonal peaks and top performers:</a:t>
            </a:r>
            <a:br>
              <a:rPr lang="en-US" dirty="0"/>
            </a:br>
            <a:r>
              <a:rPr lang="en-US" dirty="0"/>
              <a:t>Arabica and Excelsa emerged as revenue leaders, with Excelsa showing strong seasonal gains and Arabica offering stable long-term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Heavy dependence on U.S. market &amp; power buyers:</a:t>
            </a:r>
            <a:br>
              <a:rPr lang="en-US" dirty="0"/>
            </a:br>
            <a:r>
              <a:rPr lang="en-US" dirty="0"/>
              <a:t>Over 75% of revenue comes from the U.S. and just 5 key customers — a clear </a:t>
            </a:r>
            <a:r>
              <a:rPr lang="en-US" b="1" dirty="0"/>
              <a:t>concentration risk</a:t>
            </a:r>
            <a:r>
              <a:rPr lang="en-US" dirty="0"/>
              <a:t> that requires diversification.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Loyalty card program delivers value but lacks reach:</a:t>
            </a:r>
            <a:br>
              <a:rPr lang="en-US" dirty="0"/>
            </a:br>
            <a:r>
              <a:rPr lang="en-US" dirty="0"/>
              <a:t>Loyalty card users generate higher revenue per transaction, but adoption outside the U.S. is low — </a:t>
            </a:r>
            <a:r>
              <a:rPr lang="en-US" b="1" dirty="0"/>
              <a:t>expansion could unlock additional growth.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92267E-8A1E-4DD8-FFD6-83DBA45A5582}"/>
              </a:ext>
            </a:extLst>
          </p:cNvPr>
          <p:cNvSpPr txBox="1"/>
          <p:nvPr/>
        </p:nvSpPr>
        <p:spPr>
          <a:xfrm>
            <a:off x="253512" y="4044554"/>
            <a:ext cx="10768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Strategic Imperatives: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Expand loyalty program</a:t>
            </a:r>
            <a:r>
              <a:rPr lang="en-US" dirty="0"/>
              <a:t> to Ireland and the U.K. using incentives and segmentation.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Balance short-term gains with long-term stability</a:t>
            </a:r>
            <a:r>
              <a:rPr lang="en-US" dirty="0"/>
              <a:t> by promoting Excelsa while securing Arabica supply and pricing.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Develop tailored country playbooks</a:t>
            </a:r>
            <a:r>
              <a:rPr lang="en-US" dirty="0"/>
              <a:t> to reduce geographic over-dependence and increase customer acquisition in secondary markets.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Strengthen key account management</a:t>
            </a:r>
            <a:r>
              <a:rPr lang="en-US" dirty="0"/>
              <a:t> for high-value customers and replicate their behavior in broader segments.</a:t>
            </a:r>
          </a:p>
        </p:txBody>
      </p:sp>
    </p:spTree>
    <p:extLst>
      <p:ext uri="{BB962C8B-B14F-4D97-AF65-F5344CB8AC3E}">
        <p14:creationId xmlns:p14="http://schemas.microsoft.com/office/powerpoint/2010/main" val="19412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580" y="2873556"/>
            <a:ext cx="4434840" cy="76233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69C6-B52B-D3C3-EB01-DE14B36D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>
                    <a:lumMod val="25000"/>
                  </a:schemeClr>
                </a:solidFill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95C0B-C523-773C-DC93-D2565CE6BF5C}"/>
              </a:ext>
            </a:extLst>
          </p:cNvPr>
          <p:cNvSpPr txBox="1"/>
          <p:nvPr/>
        </p:nvSpPr>
        <p:spPr>
          <a:xfrm>
            <a:off x="673100" y="1397000"/>
            <a:ext cx="9245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noProof="0" dirty="0"/>
              <a:t>Executive Summary – Key Findings at a Glance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noProof="0" dirty="0"/>
              <a:t>Sales Evolution Over Time (2019-2022)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noProof="0" dirty="0"/>
              <a:t>Performance by Coffee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noProof="0" dirty="0"/>
              <a:t>Who Are Our Power Buyers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noProof="0" dirty="0"/>
              <a:t>Sales Distribution by Country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noProof="0" dirty="0"/>
              <a:t>Impact of Loyalty Card on Sales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noProof="0" dirty="0"/>
              <a:t>Path Forward – Key Strategic Moves</a:t>
            </a:r>
          </a:p>
          <a:p>
            <a:pPr marL="342900" indent="-342900">
              <a:buFont typeface="+mj-lt"/>
              <a:buAutoNum type="arabicPeriod"/>
            </a:pPr>
            <a:endParaRPr lang="en-US" sz="3200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1B65C8-CEE7-502E-FA65-8C25EA496291}"/>
              </a:ext>
            </a:extLst>
          </p:cNvPr>
          <p:cNvSpPr/>
          <p:nvPr/>
        </p:nvSpPr>
        <p:spPr>
          <a:xfrm>
            <a:off x="526773" y="1242391"/>
            <a:ext cx="9692640" cy="38464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2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09534E-2E22-88A5-2E9B-F0D17EB1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12" y="482812"/>
            <a:ext cx="9002215" cy="6380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Executive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C793C-B3CE-D7F1-9A65-1BFBF17B66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3114" y="2781813"/>
            <a:ext cx="2534373" cy="901187"/>
          </a:xfrm>
        </p:spPr>
        <p:txBody>
          <a:bodyPr>
            <a:normAutofit/>
          </a:bodyPr>
          <a:lstStyle/>
          <a:p>
            <a:r>
              <a:rPr lang="en-US" sz="1600" dirty="0"/>
              <a:t>1. 2021 marked peak sales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A4E9B-EBB0-8D8F-31C1-59163A41F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114" y="3528167"/>
            <a:ext cx="2534373" cy="1509412"/>
          </a:xfrm>
        </p:spPr>
        <p:txBody>
          <a:bodyPr>
            <a:normAutofit/>
          </a:bodyPr>
          <a:lstStyle/>
          <a:p>
            <a:r>
              <a:rPr lang="en-US" dirty="0"/>
              <a:t>Sales volumes reached their highest point, driven by strong performance in Arabica and Robusta Categories.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4D8612-7663-255F-D707-8AA1778F25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5713" y="2811347"/>
            <a:ext cx="2534373" cy="901187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2. Revenue Concentration in top 5 customers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462B3D-6E55-DDA8-379E-A3594B8DBD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5713" y="3545001"/>
            <a:ext cx="2534373" cy="1509412"/>
          </a:xfrm>
        </p:spPr>
        <p:txBody>
          <a:bodyPr>
            <a:normAutofit/>
          </a:bodyPr>
          <a:lstStyle/>
          <a:p>
            <a:r>
              <a:rPr lang="en-US" dirty="0"/>
              <a:t>Top 5 individual buyers contributed over 1470$, indication dependency on key accounts.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F280C8-7CDE-B3B3-9A2C-DF59D5AC93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9430" y="2796580"/>
            <a:ext cx="2534373" cy="901187"/>
          </a:xfrm>
        </p:spPr>
        <p:txBody>
          <a:bodyPr>
            <a:normAutofit/>
          </a:bodyPr>
          <a:lstStyle/>
          <a:p>
            <a:r>
              <a:rPr lang="en-US" sz="1600" dirty="0"/>
              <a:t>3. U.S leads with outsized market share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1508D7-3E61-8D03-68D2-4F8674C211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9430" y="3542934"/>
            <a:ext cx="2534373" cy="1509412"/>
          </a:xfrm>
        </p:spPr>
        <p:txBody>
          <a:bodyPr>
            <a:normAutofit/>
          </a:bodyPr>
          <a:lstStyle/>
          <a:p>
            <a:r>
              <a:rPr lang="en-US" dirty="0"/>
              <a:t>United States generated 35 639$ in revenue, which is 5x more than the next largest country Ireland.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D9002F-9B11-AA8D-173D-8398D830D6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92029" y="2781813"/>
            <a:ext cx="2534373" cy="901187"/>
          </a:xfrm>
        </p:spPr>
        <p:txBody>
          <a:bodyPr>
            <a:normAutofit/>
          </a:bodyPr>
          <a:lstStyle/>
          <a:p>
            <a:r>
              <a:rPr lang="en-US" sz="1600" dirty="0"/>
              <a:t>4. Seasonality drives volatility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D1B190-9813-DB97-6999-968E390FA9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92029" y="3528167"/>
            <a:ext cx="2534373" cy="1509412"/>
          </a:xfrm>
        </p:spPr>
        <p:txBody>
          <a:bodyPr>
            <a:normAutofit/>
          </a:bodyPr>
          <a:lstStyle/>
          <a:p>
            <a:r>
              <a:rPr lang="en-US" dirty="0"/>
              <a:t>Sales data reveals clear seasonal demand spikes, offering opportunities for campaign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1F6411-26F2-9B17-B61D-1D8CD86219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114" y="1587163"/>
            <a:ext cx="3345083" cy="642687"/>
          </a:xfrm>
        </p:spPr>
        <p:txBody>
          <a:bodyPr/>
          <a:lstStyle/>
          <a:p>
            <a:r>
              <a:rPr lang="en-US" dirty="0"/>
              <a:t>Top Insights</a:t>
            </a:r>
          </a:p>
        </p:txBody>
      </p:sp>
    </p:spTree>
    <p:extLst>
      <p:ext uri="{BB962C8B-B14F-4D97-AF65-F5344CB8AC3E}">
        <p14:creationId xmlns:p14="http://schemas.microsoft.com/office/powerpoint/2010/main" val="160044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BD2A-F629-B5AE-E9BF-F0127D49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Sales Evolution Over Time (2019–2022)</a:t>
            </a:r>
            <a:br>
              <a:rPr lang="en-US" dirty="0">
                <a:solidFill>
                  <a:schemeClr val="accent1">
                    <a:lumMod val="25000"/>
                  </a:schemeClr>
                </a:solidFill>
              </a:rPr>
            </a:b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98AA3AB-F877-D992-C1CD-CBA44CD3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77" y="1329581"/>
            <a:ext cx="5519199" cy="20541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82D840-69B0-D648-9D04-D4DB29C6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7" y="4019550"/>
            <a:ext cx="5519203" cy="20541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169600-EE8F-31AD-A095-647F38372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427" y="1329581"/>
            <a:ext cx="5556104" cy="20541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5B865CE-EBAA-57F9-7379-BBF97B24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422" y="4013200"/>
            <a:ext cx="5561331" cy="205413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DCB081D-BA84-9AA7-CBBC-8B5C31E35C0E}"/>
              </a:ext>
            </a:extLst>
          </p:cNvPr>
          <p:cNvSpPr txBox="1"/>
          <p:nvPr/>
        </p:nvSpPr>
        <p:spPr>
          <a:xfrm>
            <a:off x="2263424" y="884779"/>
            <a:ext cx="177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Arabica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5AA949-B8F5-302E-8AAC-FFCE652573E9}"/>
              </a:ext>
            </a:extLst>
          </p:cNvPr>
          <p:cNvSpPr txBox="1"/>
          <p:nvPr/>
        </p:nvSpPr>
        <p:spPr>
          <a:xfrm>
            <a:off x="2263424" y="3542804"/>
            <a:ext cx="177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Liberica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418DCB-34DA-8210-A387-963AB105752F}"/>
              </a:ext>
            </a:extLst>
          </p:cNvPr>
          <p:cNvSpPr txBox="1"/>
          <p:nvPr/>
        </p:nvSpPr>
        <p:spPr>
          <a:xfrm>
            <a:off x="8647659" y="856255"/>
            <a:ext cx="177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Excelsa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F3AC58-94CA-EE92-1264-2D2C0410F9E6}"/>
              </a:ext>
            </a:extLst>
          </p:cNvPr>
          <p:cNvSpPr txBox="1"/>
          <p:nvPr/>
        </p:nvSpPr>
        <p:spPr>
          <a:xfrm>
            <a:off x="8647659" y="3542804"/>
            <a:ext cx="177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Robusta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6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BF39D-92DA-6C52-A36B-67264948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0EA2-B6C2-FEDC-2F67-018205FC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Sales Evolution Over Time (2019–2022)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FEB85-CB54-D074-3065-0E524A963012}"/>
              </a:ext>
            </a:extLst>
          </p:cNvPr>
          <p:cNvSpPr txBox="1"/>
          <p:nvPr/>
        </p:nvSpPr>
        <p:spPr>
          <a:xfrm>
            <a:off x="596412" y="1120862"/>
            <a:ext cx="105668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Key Takeaways</a:t>
            </a:r>
          </a:p>
          <a:p>
            <a:pPr>
              <a:buNone/>
            </a:pP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Seasonal peaks drive sales cycles</a:t>
            </a:r>
            <a:br>
              <a:rPr lang="en-US" dirty="0"/>
            </a:br>
            <a:r>
              <a:rPr lang="en-US" dirty="0"/>
              <a:t>Consistent </a:t>
            </a:r>
            <a:r>
              <a:rPr lang="en-US" b="1" dirty="0"/>
              <a:t>spikes in spring/summer months</a:t>
            </a:r>
            <a:r>
              <a:rPr lang="en-US" dirty="0"/>
              <a:t> highlight the importance of aligning promotions with high-demand periods.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b="1" dirty="0"/>
              <a:t>2.  Clear COVID-19 impact and recovery trajectory</a:t>
            </a:r>
            <a:br>
              <a:rPr lang="en-US" dirty="0"/>
            </a:br>
            <a:r>
              <a:rPr lang="en-US" dirty="0"/>
              <a:t>2020 shows a </a:t>
            </a:r>
            <a:r>
              <a:rPr lang="en-US" b="1" dirty="0"/>
              <a:t>notable dip</a:t>
            </a:r>
            <a:r>
              <a:rPr lang="en-US" dirty="0"/>
              <a:t>, followed by </a:t>
            </a:r>
            <a:r>
              <a:rPr lang="en-US" b="1" dirty="0"/>
              <a:t>steady recovery</a:t>
            </a:r>
            <a:r>
              <a:rPr lang="en-US" dirty="0"/>
              <a:t> through 2021, culminating in peak performance.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b="1" dirty="0"/>
              <a:t>3.  Arabica outperforms with stability</a:t>
            </a:r>
            <a:br>
              <a:rPr lang="en-US" dirty="0"/>
            </a:br>
            <a:r>
              <a:rPr lang="en-US" dirty="0"/>
              <a:t>Among the coffee types, </a:t>
            </a:r>
            <a:r>
              <a:rPr lang="en-US" b="1" dirty="0"/>
              <a:t>Arabica shows steady performance</a:t>
            </a:r>
            <a:r>
              <a:rPr lang="en-US" dirty="0"/>
              <a:t>, while </a:t>
            </a:r>
            <a:r>
              <a:rPr lang="en-US" b="1" dirty="0"/>
              <a:t>Excelsa fluctuates</a:t>
            </a:r>
            <a:r>
              <a:rPr lang="en-US" dirty="0"/>
              <a:t>—suggesting demand inconsistency or supply sensitivity.</a:t>
            </a:r>
          </a:p>
        </p:txBody>
      </p:sp>
    </p:spTree>
    <p:extLst>
      <p:ext uri="{BB962C8B-B14F-4D97-AF65-F5344CB8AC3E}">
        <p14:creationId xmlns:p14="http://schemas.microsoft.com/office/powerpoint/2010/main" val="168290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C371-1B53-6B19-CD4E-0FC0EDC86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29F7-D96B-AF54-255A-43B07541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by Coffee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8F571-4D16-1D2C-8A8C-3672835D9478}"/>
              </a:ext>
            </a:extLst>
          </p:cNvPr>
          <p:cNvSpPr txBox="1"/>
          <p:nvPr/>
        </p:nvSpPr>
        <p:spPr>
          <a:xfrm>
            <a:off x="596412" y="1120862"/>
            <a:ext cx="51693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Key Takeaways</a:t>
            </a:r>
          </a:p>
          <a:p>
            <a:pPr>
              <a:buNone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Excelsa leads total revenue ($12.3K</a:t>
            </a:r>
            <a:r>
              <a:rPr lang="en-US" dirty="0"/>
              <a:t>), driven by high seasonal peaks, suggest strong customer preference in specific periods; considering targeted promotions and inventory planning.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Liberica</a:t>
            </a:r>
            <a:r>
              <a:rPr lang="en-US" b="1" dirty="0"/>
              <a:t> slightly trails Excelsa ($12.1K</a:t>
            </a:r>
            <a:r>
              <a:rPr lang="en-US" dirty="0"/>
              <a:t>), despite sales volatility; potential for growth if stabilized through pricing, bundling or loyalty incentives.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Arabica delivers consistent baseline revenue ($11.8K) </a:t>
            </a:r>
            <a:r>
              <a:rPr lang="en-US" dirty="0"/>
              <a:t>with lower volatility, optimal for core range anchoring and supply reliability.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Robusta underperforms ($9.0K)</a:t>
            </a:r>
            <a:r>
              <a:rPr lang="en-US" dirty="0"/>
              <a:t>, indicating weak customer traction. Thus, re-evaluate shelf space, marketing or consider phase-out unless strategic need exists. 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>
              <a:buNone/>
            </a:pPr>
            <a:endParaRPr lang="en-US" b="1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C5C1EEB-5E76-B391-C68D-7F72499E05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510327"/>
              </p:ext>
            </p:extLst>
          </p:nvPr>
        </p:nvGraphicFramePr>
        <p:xfrm>
          <a:off x="6096000" y="2884275"/>
          <a:ext cx="5715000" cy="349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495FAF-BC74-939E-45C7-657AA07A0D12}"/>
              </a:ext>
            </a:extLst>
          </p:cNvPr>
          <p:cNvSpPr txBox="1"/>
          <p:nvPr/>
        </p:nvSpPr>
        <p:spPr>
          <a:xfrm>
            <a:off x="6096000" y="112086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Strategic Recommendation</a:t>
            </a:r>
          </a:p>
          <a:p>
            <a:r>
              <a:rPr lang="en-US" dirty="0"/>
              <a:t>Shift resources toward </a:t>
            </a:r>
            <a:r>
              <a:rPr lang="en-US" b="1" dirty="0"/>
              <a:t>Excelsa and Arabica</a:t>
            </a:r>
            <a:r>
              <a:rPr lang="en-US" dirty="0"/>
              <a:t> to maximize short-term gains and long-term consistency. Reassess Robusta’s role in portfolio and investigate </a:t>
            </a:r>
            <a:r>
              <a:rPr lang="en-US" b="1" dirty="0" err="1"/>
              <a:t>Liberica's</a:t>
            </a:r>
            <a:r>
              <a:rPr lang="en-US" b="1" dirty="0"/>
              <a:t> volatility</a:t>
            </a:r>
            <a:r>
              <a:rPr lang="en-US" dirty="0"/>
              <a:t> to unlock stable revenue upside.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658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F1C7-A7F4-EFE8-CC40-A736EDFD5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12" y="203412"/>
            <a:ext cx="10284948" cy="638050"/>
          </a:xfrm>
        </p:spPr>
        <p:txBody>
          <a:bodyPr>
            <a:normAutofit fontScale="90000"/>
          </a:bodyPr>
          <a:lstStyle/>
          <a:p>
            <a:r>
              <a:rPr lang="en-US" dirty="0"/>
              <a:t>Revenue vs. Reliability: How Coffee Types Differ in Strategic Value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59C68308-97CB-BAC9-8307-2A9372814AEA}"/>
              </a:ext>
            </a:extLst>
          </p:cNvPr>
          <p:cNvGraphicFramePr>
            <a:graphicFrameLocks noGrp="1"/>
          </p:cNvGraphicFramePr>
          <p:nvPr>
            <p:ph type="tbl" sz="quarter" idx="24"/>
            <p:extLst>
              <p:ext uri="{D42A27DB-BD31-4B8C-83A1-F6EECF244321}">
                <p14:modId xmlns:p14="http://schemas.microsoft.com/office/powerpoint/2010/main" val="527772067"/>
              </p:ext>
            </p:extLst>
          </p:nvPr>
        </p:nvGraphicFramePr>
        <p:xfrm>
          <a:off x="310906" y="1086534"/>
          <a:ext cx="11811488" cy="3474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2872">
                  <a:extLst>
                    <a:ext uri="{9D8B030D-6E8A-4147-A177-3AD203B41FA5}">
                      <a16:colId xmlns:a16="http://schemas.microsoft.com/office/drawing/2014/main" val="2834783472"/>
                    </a:ext>
                  </a:extLst>
                </a:gridCol>
                <a:gridCol w="2952872">
                  <a:extLst>
                    <a:ext uri="{9D8B030D-6E8A-4147-A177-3AD203B41FA5}">
                      <a16:colId xmlns:a16="http://schemas.microsoft.com/office/drawing/2014/main" val="2197673187"/>
                    </a:ext>
                  </a:extLst>
                </a:gridCol>
                <a:gridCol w="2952872">
                  <a:extLst>
                    <a:ext uri="{9D8B030D-6E8A-4147-A177-3AD203B41FA5}">
                      <a16:colId xmlns:a16="http://schemas.microsoft.com/office/drawing/2014/main" val="3504082688"/>
                    </a:ext>
                  </a:extLst>
                </a:gridCol>
                <a:gridCol w="2952872">
                  <a:extLst>
                    <a:ext uri="{9D8B030D-6E8A-4147-A177-3AD203B41FA5}">
                      <a16:colId xmlns:a16="http://schemas.microsoft.com/office/drawing/2014/main" val="198663105"/>
                    </a:ext>
                  </a:extLst>
                </a:gridCol>
              </a:tblGrid>
              <a:tr h="230696">
                <a:tc>
                  <a:txBody>
                    <a:bodyPr/>
                    <a:lstStyle/>
                    <a:p>
                      <a:r>
                        <a:rPr lang="fi-FI" dirty="0" err="1"/>
                        <a:t>Coffee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Line Chart (</a:t>
                      </a:r>
                      <a:r>
                        <a:rPr lang="fi-FI" dirty="0" err="1"/>
                        <a:t>Stability</a:t>
                      </a:r>
                      <a:r>
                        <a:rPr lang="fi-FI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Bar Chart (Total </a:t>
                      </a:r>
                      <a:r>
                        <a:rPr lang="fi-FI" dirty="0" err="1"/>
                        <a:t>Revenue</a:t>
                      </a:r>
                      <a:r>
                        <a:rPr lang="fi-FI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Business </a:t>
                      </a:r>
                      <a:r>
                        <a:rPr lang="fi-FI" dirty="0" err="1"/>
                        <a:t>Insight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94286"/>
                  </a:ext>
                </a:extLst>
              </a:tr>
              <a:tr h="438322">
                <a:tc>
                  <a:txBody>
                    <a:bodyPr/>
                    <a:lstStyle/>
                    <a:p>
                      <a:r>
                        <a:rPr lang="fi-FI" dirty="0" err="1"/>
                        <a:t>Excelsa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Volatile</a:t>
                      </a:r>
                      <a:r>
                        <a:rPr lang="fi-FI" dirty="0"/>
                        <a:t> and </a:t>
                      </a:r>
                      <a:r>
                        <a:rPr lang="fi-FI" dirty="0" err="1"/>
                        <a:t>spiky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Highest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High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peaks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drive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revenue</a:t>
                      </a:r>
                      <a:r>
                        <a:rPr lang="fi-FI" dirty="0"/>
                        <a:t>. </a:t>
                      </a:r>
                      <a:r>
                        <a:rPr lang="fi-FI" dirty="0" err="1"/>
                        <a:t>Worht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promoting</a:t>
                      </a:r>
                      <a:r>
                        <a:rPr lang="fi-FI" dirty="0"/>
                        <a:t> in </a:t>
                      </a:r>
                      <a:r>
                        <a:rPr lang="fi-FI" dirty="0" err="1"/>
                        <a:t>key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seasons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216386"/>
                  </a:ext>
                </a:extLst>
              </a:tr>
              <a:tr h="438322">
                <a:tc>
                  <a:txBody>
                    <a:bodyPr/>
                    <a:lstStyle/>
                    <a:p>
                      <a:r>
                        <a:rPr lang="fi-FI" dirty="0" err="1"/>
                        <a:t>Liberica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Volatile</a:t>
                      </a:r>
                      <a:r>
                        <a:rPr lang="fi-FI" dirty="0"/>
                        <a:t> and </a:t>
                      </a:r>
                      <a:r>
                        <a:rPr lang="fi-FI" dirty="0" err="1"/>
                        <a:t>inconsistent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Second </a:t>
                      </a:r>
                      <a:r>
                        <a:rPr lang="fi-FI" dirty="0" err="1"/>
                        <a:t>Highest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Underlying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potential</a:t>
                      </a:r>
                      <a:r>
                        <a:rPr lang="fi-FI" dirty="0"/>
                        <a:t>, </a:t>
                      </a:r>
                      <a:r>
                        <a:rPr lang="fi-FI" dirty="0" err="1"/>
                        <a:t>but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investigate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margin</a:t>
                      </a:r>
                      <a:r>
                        <a:rPr lang="fi-FI" dirty="0"/>
                        <a:t>/</a:t>
                      </a:r>
                      <a:r>
                        <a:rPr lang="fi-FI" dirty="0" err="1"/>
                        <a:t>campaigns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17603"/>
                  </a:ext>
                </a:extLst>
              </a:tr>
              <a:tr h="369114">
                <a:tc>
                  <a:txBody>
                    <a:bodyPr/>
                    <a:lstStyle/>
                    <a:p>
                      <a:r>
                        <a:rPr lang="fi-FI" dirty="0" err="1"/>
                        <a:t>Arabica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Stable</a:t>
                      </a:r>
                      <a:r>
                        <a:rPr lang="fi-FI" dirty="0"/>
                        <a:t> and </a:t>
                      </a:r>
                      <a:r>
                        <a:rPr lang="fi-FI" dirty="0" err="1"/>
                        <a:t>reliable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Third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Consistent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baseline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sales</a:t>
                      </a:r>
                      <a:r>
                        <a:rPr lang="fi-FI" dirty="0"/>
                        <a:t>, </a:t>
                      </a:r>
                      <a:r>
                        <a:rPr lang="fi-FI" dirty="0" err="1"/>
                        <a:t>ideal</a:t>
                      </a:r>
                      <a:r>
                        <a:rPr lang="fi-FI" dirty="0"/>
                        <a:t> for </a:t>
                      </a:r>
                      <a:r>
                        <a:rPr lang="fi-FI" dirty="0" err="1"/>
                        <a:t>core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offering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423801"/>
                  </a:ext>
                </a:extLst>
              </a:tr>
              <a:tr h="314245">
                <a:tc>
                  <a:txBody>
                    <a:bodyPr/>
                    <a:lstStyle/>
                    <a:p>
                      <a:r>
                        <a:rPr lang="fi-FI" dirty="0" err="1"/>
                        <a:t>Robusta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Low</a:t>
                      </a:r>
                      <a:r>
                        <a:rPr lang="fi-FI" dirty="0"/>
                        <a:t> and </a:t>
                      </a:r>
                      <a:r>
                        <a:rPr lang="fi-FI" dirty="0" err="1"/>
                        <a:t>flat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Lowest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Underperforming</a:t>
                      </a:r>
                      <a:r>
                        <a:rPr lang="fi-FI" dirty="0"/>
                        <a:t>, </a:t>
                      </a:r>
                      <a:r>
                        <a:rPr lang="fi-FI" dirty="0" err="1"/>
                        <a:t>assess</a:t>
                      </a:r>
                      <a:r>
                        <a:rPr lang="fi-FI" dirty="0"/>
                        <a:t> market </a:t>
                      </a:r>
                      <a:r>
                        <a:rPr lang="fi-FI" dirty="0" err="1"/>
                        <a:t>fit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or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pricing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1015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144C48E-E945-95AD-F8AB-8B4E4C90668C}"/>
              </a:ext>
            </a:extLst>
          </p:cNvPr>
          <p:cNvSpPr txBox="1"/>
          <p:nvPr/>
        </p:nvSpPr>
        <p:spPr>
          <a:xfrm>
            <a:off x="374406" y="4759296"/>
            <a:ext cx="1144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Excelsa and </a:t>
            </a:r>
            <a:r>
              <a:rPr lang="en-US" dirty="0" err="1"/>
              <a:t>Liberica</a:t>
            </a:r>
            <a:r>
              <a:rPr lang="en-US" dirty="0"/>
              <a:t> outperform in total sales, but their revenue depends on seasonal peaks — indicating promotional or external demand drivers. Arabica provides stable revenue, suggesting suitability for long-term strategic focus. Robusta’s underperformance may require repositioning or discontinuation.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B5869-23C8-9477-2F5F-CF7F5CA35D74}"/>
              </a:ext>
            </a:extLst>
          </p:cNvPr>
          <p:cNvSpPr/>
          <p:nvPr/>
        </p:nvSpPr>
        <p:spPr>
          <a:xfrm>
            <a:off x="374406" y="4759296"/>
            <a:ext cx="11538194" cy="1164570"/>
          </a:xfrm>
          <a:prstGeom prst="rect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2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86236-3380-4802-9905-ABF40640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Customer Insights – Understanding Our Power Buyers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BD5A5-980E-E235-FDC5-15E1093D22DF}"/>
              </a:ext>
            </a:extLst>
          </p:cNvPr>
          <p:cNvSpPr txBox="1"/>
          <p:nvPr/>
        </p:nvSpPr>
        <p:spPr>
          <a:xfrm>
            <a:off x="127000" y="1435101"/>
            <a:ext cx="3543300" cy="186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Top Customer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Allis Wilmore and Brenn </a:t>
            </a:r>
            <a:r>
              <a:rPr lang="en-US" sz="1400" dirty="0" err="1"/>
              <a:t>Dundrede</a:t>
            </a:r>
            <a:r>
              <a:rPr lang="en-US" sz="1400" dirty="0"/>
              <a:t> are the top 2 customers, contributing </a:t>
            </a:r>
            <a:r>
              <a:rPr lang="en-US" sz="1400" b="1" dirty="0"/>
              <a:t>~€624</a:t>
            </a:r>
            <a:r>
              <a:rPr lang="en-US" sz="1400" dirty="0"/>
              <a:t> combined.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Total value from Top 5 customers is </a:t>
            </a:r>
            <a:r>
              <a:rPr lang="en-US" sz="1400" b="1" dirty="0"/>
              <a:t>€1,470+</a:t>
            </a:r>
            <a:r>
              <a:rPr lang="en-US" sz="1400" dirty="0"/>
              <a:t>, suggesting revenue is heavily concentrated among a few buyers.</a:t>
            </a:r>
          </a:p>
          <a:p>
            <a:endParaRPr lang="en-US" sz="1400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49604C-AF6E-4899-8766-A250A6B056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9144056"/>
              </p:ext>
            </p:extLst>
          </p:nvPr>
        </p:nvGraphicFramePr>
        <p:xfrm>
          <a:off x="4107072" y="1324062"/>
          <a:ext cx="7957928" cy="309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4F1509-9396-BC0B-951B-4F0AB38BD343}"/>
              </a:ext>
            </a:extLst>
          </p:cNvPr>
          <p:cNvSpPr txBox="1"/>
          <p:nvPr/>
        </p:nvSpPr>
        <p:spPr>
          <a:xfrm>
            <a:off x="127000" y="3130512"/>
            <a:ext cx="309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Loyalty Leverage Opportunity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all top buyers use </a:t>
            </a:r>
            <a:r>
              <a:rPr lang="en-US" sz="1400" b="1" dirty="0"/>
              <a:t>loyalty cards</a:t>
            </a:r>
            <a:r>
              <a:rPr lang="en-US" sz="1400" dirty="0"/>
              <a:t>, indicating room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Strengthen loyalty program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Introduce exclusive tiers or perks for high-value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loyalty to shift one-time buyers into repeat purchasers</a:t>
            </a:r>
          </a:p>
          <a:p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A4AA6-1609-948E-5E03-E151A3B590F0}"/>
              </a:ext>
            </a:extLst>
          </p:cNvPr>
          <p:cNvSpPr txBox="1"/>
          <p:nvPr/>
        </p:nvSpPr>
        <p:spPr>
          <a:xfrm>
            <a:off x="4107072" y="4783031"/>
            <a:ext cx="8775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Strategic Takeaway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Customer retention and expansion</a:t>
            </a:r>
            <a:r>
              <a:rPr lang="en-US" sz="1400" dirty="0"/>
              <a:t> strategies should prioritize top 5 buyers.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supports the case for </a:t>
            </a:r>
            <a:r>
              <a:rPr lang="en-US" sz="1400" b="1" dirty="0"/>
              <a:t>personalized campaigns</a:t>
            </a:r>
            <a:r>
              <a:rPr lang="en-US" sz="1400" dirty="0"/>
              <a:t>, bundling, or early access offers.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8239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CB95F-5140-76C9-67B7-3625EE136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9C33-383E-FC86-6586-AC513F6C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12" y="210956"/>
            <a:ext cx="12192488" cy="838876"/>
          </a:xfrm>
        </p:spPr>
        <p:txBody>
          <a:bodyPr>
            <a:normAutofit fontScale="90000"/>
          </a:bodyPr>
          <a:lstStyle/>
          <a:p>
            <a:r>
              <a:rPr lang="en-US" dirty="0"/>
              <a:t>Market Concentration Analysis – Geographic Revenue Breakdown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C0CB6-AA7E-879C-ACFA-EDD6F312A3FB}"/>
              </a:ext>
            </a:extLst>
          </p:cNvPr>
          <p:cNvSpPr txBox="1"/>
          <p:nvPr/>
        </p:nvSpPr>
        <p:spPr>
          <a:xfrm>
            <a:off x="127000" y="1435101"/>
            <a:ext cx="3543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Heavy Revenue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United States</a:t>
            </a:r>
            <a:r>
              <a:rPr lang="en-US" sz="1200" dirty="0"/>
              <a:t> contributes approximately </a:t>
            </a:r>
            <a:r>
              <a:rPr lang="en-US" sz="1200" b="1" dirty="0"/>
              <a:t>€35,639</a:t>
            </a:r>
            <a:r>
              <a:rPr lang="en-US" sz="1200" dirty="0"/>
              <a:t>, representing </a:t>
            </a:r>
            <a:r>
              <a:rPr lang="en-US" sz="1200" b="1" dirty="0"/>
              <a:t>75%+</a:t>
            </a:r>
            <a:r>
              <a:rPr lang="en-US" sz="1200" dirty="0"/>
              <a:t> of total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High dependency on a single market poses risk if demand shifts or competition intensifies.</a:t>
            </a:r>
          </a:p>
          <a:p>
            <a:endParaRPr lang="en-US" sz="1200" b="1" dirty="0"/>
          </a:p>
          <a:p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23DCE-2785-402D-7C1F-1BB2395BF47E}"/>
              </a:ext>
            </a:extLst>
          </p:cNvPr>
          <p:cNvSpPr txBox="1"/>
          <p:nvPr/>
        </p:nvSpPr>
        <p:spPr>
          <a:xfrm>
            <a:off x="127000" y="2622512"/>
            <a:ext cx="309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Untapped Market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Ireland (€6,697)</a:t>
            </a:r>
            <a:r>
              <a:rPr lang="en-US" sz="1200" dirty="0"/>
              <a:t> and the </a:t>
            </a:r>
            <a:r>
              <a:rPr lang="en-US" sz="1200" b="1" dirty="0"/>
              <a:t>United Kingdom (€2,799)</a:t>
            </a:r>
            <a:r>
              <a:rPr lang="en-US" sz="1200" dirty="0"/>
              <a:t> account for a small portion of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Indicates </a:t>
            </a:r>
            <a:r>
              <a:rPr lang="en-US" sz="1200" b="1" dirty="0"/>
              <a:t>limited market reach</a:t>
            </a:r>
            <a:r>
              <a:rPr lang="en-US" sz="1200" dirty="0"/>
              <a:t> or </a:t>
            </a:r>
            <a:r>
              <a:rPr lang="en-US" sz="1200" b="1" dirty="0"/>
              <a:t>ineffective targeting</a:t>
            </a:r>
            <a:r>
              <a:rPr lang="en-US" sz="1200" dirty="0"/>
              <a:t> in these geographies.</a:t>
            </a:r>
          </a:p>
          <a:p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7D872-E6B7-AE8E-1CA7-C809D14720EC}"/>
              </a:ext>
            </a:extLst>
          </p:cNvPr>
          <p:cNvSpPr txBox="1"/>
          <p:nvPr/>
        </p:nvSpPr>
        <p:spPr>
          <a:xfrm>
            <a:off x="127000" y="4387594"/>
            <a:ext cx="4015690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Strategic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Pursue </a:t>
            </a:r>
            <a:r>
              <a:rPr lang="en-US" sz="1400" b="1" dirty="0"/>
              <a:t>differentiated country strategies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United States</a:t>
            </a:r>
            <a:r>
              <a:rPr lang="en-US" sz="1400" dirty="0"/>
              <a:t>: Maintain leadership with retention and upselling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Ireland/UK</a:t>
            </a:r>
            <a:r>
              <a:rPr lang="en-US" sz="1400" dirty="0"/>
              <a:t>: Launch awareness campaigns and tailor value propositions.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Consider </a:t>
            </a:r>
            <a:r>
              <a:rPr lang="en-US" sz="1400" b="1" dirty="0"/>
              <a:t>pricing localization</a:t>
            </a:r>
            <a:r>
              <a:rPr lang="en-US" sz="1400" dirty="0"/>
              <a:t>, </a:t>
            </a:r>
            <a:r>
              <a:rPr lang="en-US" sz="1400" b="1" dirty="0"/>
              <a:t>loyalty offers</a:t>
            </a:r>
            <a:r>
              <a:rPr lang="en-US" sz="1400" dirty="0"/>
              <a:t>, or </a:t>
            </a:r>
            <a:r>
              <a:rPr lang="en-US" sz="1400" b="1" dirty="0"/>
              <a:t>regional partnerships</a:t>
            </a:r>
            <a:r>
              <a:rPr lang="en-US" sz="1400" dirty="0"/>
              <a:t>.</a:t>
            </a:r>
          </a:p>
          <a:p>
            <a:endParaRPr lang="en-US" sz="105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CAEA470-A94E-4FDD-85D1-1C0FE4AE7E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5354730"/>
              </p:ext>
            </p:extLst>
          </p:nvPr>
        </p:nvGraphicFramePr>
        <p:xfrm>
          <a:off x="4086910" y="1339952"/>
          <a:ext cx="7978090" cy="2654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82B252-70A7-37C1-8403-644D1911D4BE}"/>
              </a:ext>
            </a:extLst>
          </p:cNvPr>
          <p:cNvSpPr txBox="1"/>
          <p:nvPr/>
        </p:nvSpPr>
        <p:spPr>
          <a:xfrm>
            <a:off x="4978400" y="4749800"/>
            <a:ext cx="721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Key Insight:</a:t>
            </a:r>
            <a:r>
              <a:rPr lang="en-US"/>
              <a:t> While the U.S. drives most revenue, growth will depend on unlocking value in secondary markets. A tailored approach by region is essential for sustainable expansion.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926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ca3d020-92e5-4b01-b88f-a98ef96d6891" xsi:nil="true"/>
    <_activity xmlns="9ca3d020-92e5-4b01-b88f-a98ef96d689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65E698B849D54CB5A321A870C4C09B" ma:contentTypeVersion="12" ma:contentTypeDescription="Create a new document." ma:contentTypeScope="" ma:versionID="85d49eda2b5f14da3877fc33505b4f01">
  <xsd:schema xmlns:xsd="http://www.w3.org/2001/XMLSchema" xmlns:xs="http://www.w3.org/2001/XMLSchema" xmlns:p="http://schemas.microsoft.com/office/2006/metadata/properties" xmlns:ns3="9ca3d020-92e5-4b01-b88f-a98ef96d6891" targetNamespace="http://schemas.microsoft.com/office/2006/metadata/properties" ma:root="true" ma:fieldsID="dcf595d1cbf14877a6997d2536def3d3" ns3:_="">
    <xsd:import namespace="9ca3d020-92e5-4b01-b88f-a98ef96d68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a3d020-92e5-4b01-b88f-a98ef96d6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510185-06BE-4162-BEE1-5DC8B9C9C1B7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9ca3d020-92e5-4b01-b88f-a98ef96d6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8C8EEBC-1CD4-4757-881D-65464C796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a3d020-92e5-4b01-b88f-a98ef96d6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5659</TotalTime>
  <Words>1189</Words>
  <Application>Microsoft Office PowerPoint</Application>
  <PresentationFormat>Widescreen</PresentationFormat>
  <Paragraphs>135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 Narrow</vt:lpstr>
      <vt:lpstr>Arial</vt:lpstr>
      <vt:lpstr>Calibri</vt:lpstr>
      <vt:lpstr>Courier New</vt:lpstr>
      <vt:lpstr>Lato</vt:lpstr>
      <vt:lpstr>Lato Black</vt:lpstr>
      <vt:lpstr>Custom</vt:lpstr>
      <vt:lpstr>Coffee Sales Performance Review: Strategic Insights &amp; Recommendations</vt:lpstr>
      <vt:lpstr>Agenda</vt:lpstr>
      <vt:lpstr>Executive Summary</vt:lpstr>
      <vt:lpstr>Sales Evolution Over Time (2019–2022) </vt:lpstr>
      <vt:lpstr>Sales Evolution Over Time (2019–2022) </vt:lpstr>
      <vt:lpstr>Performance by Coffee Type</vt:lpstr>
      <vt:lpstr>Revenue vs. Reliability: How Coffee Types Differ in Strategic Value</vt:lpstr>
      <vt:lpstr>Key Customer Insights – Understanding Our Power Buyers</vt:lpstr>
      <vt:lpstr>Market Concentration Analysis – Geographic Revenue Breakdown</vt:lpstr>
      <vt:lpstr>Loyalty Cards: A Lever for Revenue Growth?</vt:lpstr>
      <vt:lpstr>strategic Conclusions &amp; Path Forward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Laine Mirko</dc:creator>
  <cp:lastModifiedBy>Laine Mirko</cp:lastModifiedBy>
  <cp:revision>2</cp:revision>
  <dcterms:created xsi:type="dcterms:W3CDTF">2025-08-01T14:51:02Z</dcterms:created>
  <dcterms:modified xsi:type="dcterms:W3CDTF">2025-08-06T06:09:51Z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0x0101001A65E698B849D54CB5A321A870C4C09B</vt:lpwstr>
  </property>
</Properties>
</file>